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Kanit Light" panose="020B0604020202020204" charset="-34"/>
      <p:regular r:id="rId12"/>
    </p:embeddedFont>
    <p:embeddedFont>
      <p:font typeface="Martel San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8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674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Vector Databases: The Backbone of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AI is transforming our digital horizon, and vector databases are the crucial, often overlooked, technology making this AI reality possible. Recent research highlights their inevitability in AI, especially for large language models.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A6FF03-E07D-0160-D1AE-AE6F37BCAB7D}"/>
              </a:ext>
            </a:extLst>
          </p:cNvPr>
          <p:cNvSpPr/>
          <p:nvPr/>
        </p:nvSpPr>
        <p:spPr>
          <a:xfrm>
            <a:off x="12534900" y="7708900"/>
            <a:ext cx="1955800" cy="43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6671548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What is a Vector Database?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44278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Unlike conventional relational databases, vector databases excel at storing and retrieving unstructured data (images, text, audio, video) based on meaning, not just keywords.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0098" y="3114556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They house data as high-dimensional vectors, mathematical models that grasp semantic value. Convergent data points in this space are analogous, allowing for meaning-based searches.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048D29-6A3C-D3ED-7665-2774975869E3}"/>
              </a:ext>
            </a:extLst>
          </p:cNvPr>
          <p:cNvSpPr/>
          <p:nvPr/>
        </p:nvSpPr>
        <p:spPr>
          <a:xfrm>
            <a:off x="12534900" y="7708900"/>
            <a:ext cx="1955800" cy="43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50" y="585788"/>
            <a:ext cx="585561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Game-Changing Benefits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2950" y="1567458"/>
            <a:ext cx="3722965" cy="3437453"/>
          </a:xfrm>
          <a:prstGeom prst="roundRect">
            <a:avLst>
              <a:gd name="adj" fmla="val 259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962739" y="1787247"/>
            <a:ext cx="636746" cy="636746"/>
          </a:xfrm>
          <a:prstGeom prst="roundRect">
            <a:avLst>
              <a:gd name="adj" fmla="val 14359078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7880" y="1962388"/>
            <a:ext cx="286464" cy="2864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2739" y="2636163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Semantic Search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62739" y="3095149"/>
            <a:ext cx="3283387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Retrieves information based on similarity, enabling advanced NLP, computer vision, and recommendation systems.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4678085" y="1567458"/>
            <a:ext cx="3722965" cy="3437453"/>
          </a:xfrm>
          <a:prstGeom prst="roundRect">
            <a:avLst>
              <a:gd name="adj" fmla="val 259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4897874" y="1787247"/>
            <a:ext cx="636746" cy="636746"/>
          </a:xfrm>
          <a:prstGeom prst="roundRect">
            <a:avLst>
              <a:gd name="adj" fmla="val 14359078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3015" y="1962388"/>
            <a:ext cx="286464" cy="28646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97874" y="2636163"/>
            <a:ext cx="3283387" cy="663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Unstructured Data Management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4897874" y="3426857"/>
            <a:ext cx="3283387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Processes complex data types like text, image, audio, and video more effectively than relational databases.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742950" y="5217081"/>
            <a:ext cx="7658100" cy="2426613"/>
          </a:xfrm>
          <a:prstGeom prst="roundRect">
            <a:avLst>
              <a:gd name="adj" fmla="val 367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962739" y="5436870"/>
            <a:ext cx="636746" cy="636746"/>
          </a:xfrm>
          <a:prstGeom prst="roundRect">
            <a:avLst>
              <a:gd name="adj" fmla="val 14359078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7880" y="5612011"/>
            <a:ext cx="286464" cy="28646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62739" y="6285786"/>
            <a:ext cx="3990023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Scalability &amp; Real-time Processing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962739" y="6744772"/>
            <a:ext cx="7218521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Distributes workload across machines using sharding, partitioning, caching, and replication to avoid bottlenecks.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3282" y="546021"/>
            <a:ext cx="7111722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Storage Layer: Handling Huge Vectors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543282" y="1263968"/>
            <a:ext cx="805743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Effective data management is crucial for vector database performance. Key storage primitives include: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543282" y="1919645"/>
            <a:ext cx="8057436" cy="1150025"/>
          </a:xfrm>
          <a:prstGeom prst="roundRect">
            <a:avLst>
              <a:gd name="adj" fmla="val 954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543282" y="1896785"/>
            <a:ext cx="8057436" cy="91440"/>
          </a:xfrm>
          <a:prstGeom prst="roundRect">
            <a:avLst>
              <a:gd name="adj" fmla="val 7130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4339173" y="1686878"/>
            <a:ext cx="465653" cy="465653"/>
          </a:xfrm>
          <a:prstGeom prst="roundRect">
            <a:avLst>
              <a:gd name="adj" fmla="val 19636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478834" y="1803321"/>
            <a:ext cx="186214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21281" y="2307669"/>
            <a:ext cx="194048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Sharding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21281" y="2643307"/>
            <a:ext cx="770143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Splits data across different servers (range-based, hash-based, geographic).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543282" y="3457575"/>
            <a:ext cx="8057436" cy="1150025"/>
          </a:xfrm>
          <a:prstGeom prst="roundRect">
            <a:avLst>
              <a:gd name="adj" fmla="val 954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543282" y="3434715"/>
            <a:ext cx="8057436" cy="91440"/>
          </a:xfrm>
          <a:prstGeom prst="roundRect">
            <a:avLst>
              <a:gd name="adj" fmla="val 7130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4339173" y="3224808"/>
            <a:ext cx="465653" cy="465653"/>
          </a:xfrm>
          <a:prstGeom prst="roundRect">
            <a:avLst>
              <a:gd name="adj" fmla="val 19636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478834" y="3341251"/>
            <a:ext cx="186214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21281" y="3845600"/>
            <a:ext cx="194048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Partitioning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21281" y="4181237"/>
            <a:ext cx="770143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Organizes data within nodes (range, list, k-means, hash).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543282" y="4995505"/>
            <a:ext cx="8057436" cy="1150025"/>
          </a:xfrm>
          <a:prstGeom prst="roundRect">
            <a:avLst>
              <a:gd name="adj" fmla="val 954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543282" y="4972645"/>
            <a:ext cx="8057436" cy="91440"/>
          </a:xfrm>
          <a:prstGeom prst="roundRect">
            <a:avLst>
              <a:gd name="adj" fmla="val 7130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4339173" y="4762738"/>
            <a:ext cx="465653" cy="465653"/>
          </a:xfrm>
          <a:prstGeom prst="roundRect">
            <a:avLst>
              <a:gd name="adj" fmla="val 19636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4478834" y="4879181"/>
            <a:ext cx="186214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721281" y="5383530"/>
            <a:ext cx="194048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Caching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721281" y="5719167"/>
            <a:ext cx="770143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Speeds up data access (FIFO, LRU, MRU, LFU, partitioned).</a:t>
            </a:r>
            <a:endParaRPr lang="en-US" sz="1200" dirty="0"/>
          </a:p>
        </p:txBody>
      </p:sp>
      <p:sp>
        <p:nvSpPr>
          <p:cNvPr id="23" name="Shape 20"/>
          <p:cNvSpPr/>
          <p:nvPr/>
        </p:nvSpPr>
        <p:spPr>
          <a:xfrm>
            <a:off x="543282" y="6533436"/>
            <a:ext cx="8057436" cy="1150025"/>
          </a:xfrm>
          <a:prstGeom prst="roundRect">
            <a:avLst>
              <a:gd name="adj" fmla="val 954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543282" y="6510576"/>
            <a:ext cx="8057436" cy="91440"/>
          </a:xfrm>
          <a:prstGeom prst="roundRect">
            <a:avLst>
              <a:gd name="adj" fmla="val 7130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2"/>
          <p:cNvSpPr/>
          <p:nvPr/>
        </p:nvSpPr>
        <p:spPr>
          <a:xfrm>
            <a:off x="4339173" y="6300668"/>
            <a:ext cx="465653" cy="465653"/>
          </a:xfrm>
          <a:prstGeom prst="roundRect">
            <a:avLst>
              <a:gd name="adj" fmla="val 19636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4478834" y="6417112"/>
            <a:ext cx="186214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721281" y="6921460"/>
            <a:ext cx="194048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Replication</a:t>
            </a:r>
            <a:endParaRPr lang="en-US" sz="1500" dirty="0"/>
          </a:p>
        </p:txBody>
      </p:sp>
      <p:sp>
        <p:nvSpPr>
          <p:cNvPr id="28" name="Text 25"/>
          <p:cNvSpPr/>
          <p:nvPr/>
        </p:nvSpPr>
        <p:spPr>
          <a:xfrm>
            <a:off x="721281" y="7257098"/>
            <a:ext cx="770143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Ensures availability and fault tolerance (leader-follower, multi-leader, leaderless).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99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Search Engine: Finding Needles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4768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true power of vector databases lies in their search functionality, primarily through Nearest Neighbor Search (NNS) and Approximate Nearest Neighbor Search (ANNS).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018359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Nearest Neighbor Search (NNS)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280190" y="5095756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Finds exact closest vectors. Computationally expensive but guarantees accuracy. Includes Brute Force and Tree-based algorithms (KD-Tree, Ball-Tree).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4018359"/>
            <a:ext cx="3501509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Approximate Nearest Neighbor Search (ANNS)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342721" y="5521047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Sacrifices some accuracy for significant speed advantages. Utilizes Hash-Based, Tree-Based, Graph-Based, and Quantization-Based methods.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C7EB1-0C36-EF65-FF92-618E44FB88ED}"/>
              </a:ext>
            </a:extLst>
          </p:cNvPr>
          <p:cNvSpPr/>
          <p:nvPr/>
        </p:nvSpPr>
        <p:spPr>
          <a:xfrm>
            <a:off x="12534900" y="7708900"/>
            <a:ext cx="1955800" cy="43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20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3260884"/>
            <a:ext cx="7686199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ANNS Techniques: A Deeper Dive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8070" y="4249460"/>
            <a:ext cx="6460212" cy="1588770"/>
          </a:xfrm>
          <a:prstGeom prst="roundRect">
            <a:avLst>
              <a:gd name="adj" fmla="val 3229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69407" y="4470797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Hash-Based Methods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9407" y="4932998"/>
            <a:ext cx="6017538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Transforms high-dimensional vectors into binary codes (LSH, Spectral, Spherical, Deep Hashing).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1999" y="4249460"/>
            <a:ext cx="6460331" cy="1588770"/>
          </a:xfrm>
          <a:prstGeom prst="roundRect">
            <a:avLst>
              <a:gd name="adj" fmla="val 3229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43336" y="4470797"/>
            <a:ext cx="2741057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Tree-Based Techniques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43336" y="4932998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Uses tree structures for efficient search (Annoy, Best Bin First, K-means Tree).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8070" y="6051947"/>
            <a:ext cx="6460212" cy="1588770"/>
          </a:xfrm>
          <a:prstGeom prst="roundRect">
            <a:avLst>
              <a:gd name="adj" fmla="val 3229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69407" y="6273284"/>
            <a:ext cx="291393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Graph-Based Algorithms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9407" y="6735485"/>
            <a:ext cx="6017538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Traces small-world networks for efficient search (NSW, HNSW).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1999" y="6051947"/>
            <a:ext cx="6460331" cy="1588770"/>
          </a:xfrm>
          <a:prstGeom prst="roundRect">
            <a:avLst>
              <a:gd name="adj" fmla="val 3229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643336" y="6273284"/>
            <a:ext cx="3458647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Quantization-Based Methods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43336" y="6735485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Compresses vectors for storage and comparison (IVF, PQ, OPQ, ScaNN, IVF_PQ).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3FA61A-D4AB-0CF2-71D3-23D48AEFA46F}"/>
              </a:ext>
            </a:extLst>
          </p:cNvPr>
          <p:cNvSpPr/>
          <p:nvPr/>
        </p:nvSpPr>
        <p:spPr>
          <a:xfrm>
            <a:off x="12534900" y="7708900"/>
            <a:ext cx="1955800" cy="43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9310"/>
            <a:ext cx="75521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Challenges &amp; Future Prospects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1718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2311718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2569012"/>
            <a:ext cx="33038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High Dimensional Indexing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05943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Processing billions of high-dimensional vectors requires intensive computation.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311718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86482" y="2311718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65696" y="2569012"/>
            <a:ext cx="33500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Heterogeneous Data Types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05943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Supporting dense, sparse, and binary vectors demands flexible indexing.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311718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9653" y="2311718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88868" y="2569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Distributed Processing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05943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Requires sophisticated handling for partitioning, load balancing, and fault tolerance.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632246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63310" y="4632246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142524" y="4889540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Integration with ML Frameworks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73428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Needs easy-to-use APIs for TensorFlow, PyTorch, and Scikit-learn.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632246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186482" y="4632246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565696" y="48895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Security &amp; Privacy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537995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High-dimensional data demands robust encryption and access controls.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20921C-77C8-834B-BFFA-12503E7290FB}"/>
              </a:ext>
            </a:extLst>
          </p:cNvPr>
          <p:cNvSpPr/>
          <p:nvPr/>
        </p:nvSpPr>
        <p:spPr>
          <a:xfrm>
            <a:off x="12534900" y="7708900"/>
            <a:ext cx="1955800" cy="43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88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114" y="3148013"/>
            <a:ext cx="7354491" cy="644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Vector Databases Enabling LLMs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2114" y="4102179"/>
            <a:ext cx="13186172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Vector databases are crucial for enhancing Large Language Models (LLMs).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14" y="4664273"/>
            <a:ext cx="4395311" cy="8252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28330" y="5695712"/>
            <a:ext cx="3982879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Retrieval-Augmented Generation (RAG)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928330" y="6464022"/>
            <a:ext cx="3982879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Acts as external knowledge, reducing hallucinations and providing context for informed responses.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425" y="4664273"/>
            <a:ext cx="4395430" cy="82522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3642" y="5695712"/>
            <a:ext cx="2578894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Semantic Caching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5323642" y="6141720"/>
            <a:ext cx="3982998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Reduces API calls and response time by retaining past queries and answers.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2856" y="4664273"/>
            <a:ext cx="4395430" cy="82522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9072" y="5695712"/>
            <a:ext cx="2578894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Long-Term Memory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9719072" y="6141720"/>
            <a:ext cx="3982998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Allows LLMs to store past experiences and knowledge, enabling dynamic updates.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385D17-CEC7-FB98-B164-0713AD7F23D1}"/>
              </a:ext>
            </a:extLst>
          </p:cNvPr>
          <p:cNvSpPr/>
          <p:nvPr/>
        </p:nvSpPr>
        <p:spPr>
          <a:xfrm>
            <a:off x="12534900" y="7708900"/>
            <a:ext cx="1955800" cy="43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924163"/>
            <a:ext cx="7645241" cy="1338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LLMs Improving Vector Databases &amp; Unified Framework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49379" y="2797612"/>
            <a:ext cx="3212068" cy="401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LLMs Impact on VDBs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749379" y="3413165"/>
            <a:ext cx="3561398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Automated database administration and optimization.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9379" y="4516041"/>
            <a:ext cx="3561398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Natural language interfaces for search functionality.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9379" y="5276255"/>
            <a:ext cx="3561398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Enhanced data management and system optimization.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4840843" y="2797612"/>
            <a:ext cx="3212068" cy="401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Unified Framework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4840843" y="3413165"/>
            <a:ext cx="3561398" cy="1713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Four levels of integration: User, System, AI Database, and Data. This enables complex applications from voice assistants to expert systems.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49379" y="6277332"/>
            <a:ext cx="7645241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Vector databases are the foundation for future intelligent systems, with their evolution promising deeper integration and advanced processing power.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647</Words>
  <Application>Microsoft Office PowerPoint</Application>
  <PresentationFormat>Custom</PresentationFormat>
  <Paragraphs>77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Kanit Light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Prachi Gupta</cp:lastModifiedBy>
  <cp:revision>2</cp:revision>
  <dcterms:created xsi:type="dcterms:W3CDTF">2025-11-17T20:14:38Z</dcterms:created>
  <dcterms:modified xsi:type="dcterms:W3CDTF">2025-11-17T20:21:54Z</dcterms:modified>
</cp:coreProperties>
</file>